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</p:sldMasterIdLst>
  <p:notesMasterIdLst>
    <p:notesMasterId r:id="rId16"/>
  </p:notesMasterIdLst>
  <p:sldIdLst>
    <p:sldId id="259" r:id="rId2"/>
    <p:sldId id="263" r:id="rId3"/>
    <p:sldId id="274" r:id="rId4"/>
    <p:sldId id="267" r:id="rId5"/>
    <p:sldId id="276" r:id="rId6"/>
    <p:sldId id="277" r:id="rId7"/>
    <p:sldId id="280" r:id="rId8"/>
    <p:sldId id="269" r:id="rId9"/>
    <p:sldId id="270" r:id="rId10"/>
    <p:sldId id="258" r:id="rId11"/>
    <p:sldId id="260" r:id="rId12"/>
    <p:sldId id="26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5587A2"/>
    <a:srgbClr val="EF562D"/>
    <a:srgbClr val="F6D258"/>
    <a:srgbClr val="88B14B"/>
    <a:srgbClr val="5B7248"/>
    <a:srgbClr val="0B4B89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ABEED-C5E1-42C0-B0A0-20ED80F87990}" v="35" dt="2023-05-24T19:58:09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86536" autoAdjust="0"/>
  </p:normalViewPr>
  <p:slideViewPr>
    <p:cSldViewPr snapToGrid="0">
      <p:cViewPr varScale="1">
        <p:scale>
          <a:sx n="64" d="100"/>
          <a:sy n="64" d="100"/>
        </p:scale>
        <p:origin x="11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 Dobrescu" userId="facd8c7ecc739b6d" providerId="LiveId" clId="{A67ABEED-C5E1-42C0-B0A0-20ED80F87990}"/>
    <pc:docChg chg="custSel addSld delSld modSld sldOrd">
      <pc:chgData name="Marian Dobrescu" userId="facd8c7ecc739b6d" providerId="LiveId" clId="{A67ABEED-C5E1-42C0-B0A0-20ED80F87990}" dt="2023-05-24T19:58:40.545" v="932" actId="47"/>
      <pc:docMkLst>
        <pc:docMk/>
      </pc:docMkLst>
      <pc:sldChg chg="del">
        <pc:chgData name="Marian Dobrescu" userId="facd8c7ecc739b6d" providerId="LiveId" clId="{A67ABEED-C5E1-42C0-B0A0-20ED80F87990}" dt="2023-05-24T19:26:01.092" v="0" actId="47"/>
        <pc:sldMkLst>
          <pc:docMk/>
          <pc:sldMk cId="2143209031" sldId="266"/>
        </pc:sldMkLst>
      </pc:sldChg>
      <pc:sldChg chg="addSp delSp modSp mod">
        <pc:chgData name="Marian Dobrescu" userId="facd8c7ecc739b6d" providerId="LiveId" clId="{A67ABEED-C5E1-42C0-B0A0-20ED80F87990}" dt="2023-05-24T19:55:37.225" v="847" actId="1076"/>
        <pc:sldMkLst>
          <pc:docMk/>
          <pc:sldMk cId="2255205548" sldId="267"/>
        </pc:sldMkLst>
        <pc:spChg chg="add del mod">
          <ac:chgData name="Marian Dobrescu" userId="facd8c7ecc739b6d" providerId="LiveId" clId="{A67ABEED-C5E1-42C0-B0A0-20ED80F87990}" dt="2023-05-24T19:31:18.814" v="2"/>
          <ac:spMkLst>
            <pc:docMk/>
            <pc:sldMk cId="2255205548" sldId="267"/>
            <ac:spMk id="3" creationId="{5CD01387-F0BB-D23E-B76E-ABD0CBBD24B7}"/>
          </ac:spMkLst>
        </pc:spChg>
        <pc:spChg chg="mod">
          <ac:chgData name="Marian Dobrescu" userId="facd8c7ecc739b6d" providerId="LiveId" clId="{A67ABEED-C5E1-42C0-B0A0-20ED80F87990}" dt="2023-05-24T19:35:05.790" v="125" actId="20577"/>
          <ac:spMkLst>
            <pc:docMk/>
            <pc:sldMk cId="2255205548" sldId="267"/>
            <ac:spMk id="8" creationId="{3B604C32-D837-0738-8ED5-DEE0F5FA88BC}"/>
          </ac:spMkLst>
        </pc:spChg>
        <pc:spChg chg="add del mod">
          <ac:chgData name="Marian Dobrescu" userId="facd8c7ecc739b6d" providerId="LiveId" clId="{A67ABEED-C5E1-42C0-B0A0-20ED80F87990}" dt="2023-05-24T19:32:31.523" v="19" actId="478"/>
          <ac:spMkLst>
            <pc:docMk/>
            <pc:sldMk cId="2255205548" sldId="267"/>
            <ac:spMk id="16" creationId="{D24C9E97-9042-BFBB-4767-4C0EED579FD9}"/>
          </ac:spMkLst>
        </pc:spChg>
        <pc:spChg chg="add mod">
          <ac:chgData name="Marian Dobrescu" userId="facd8c7ecc739b6d" providerId="LiveId" clId="{A67ABEED-C5E1-42C0-B0A0-20ED80F87990}" dt="2023-05-24T19:36:38.570" v="179" actId="208"/>
          <ac:spMkLst>
            <pc:docMk/>
            <pc:sldMk cId="2255205548" sldId="267"/>
            <ac:spMk id="17" creationId="{D18013EA-FF85-186F-8006-AD101A74BA83}"/>
          </ac:spMkLst>
        </pc:spChg>
        <pc:picChg chg="add mod ord">
          <ac:chgData name="Marian Dobrescu" userId="facd8c7ecc739b6d" providerId="LiveId" clId="{A67ABEED-C5E1-42C0-B0A0-20ED80F87990}" dt="2023-05-24T19:54:45.529" v="842" actId="1076"/>
          <ac:picMkLst>
            <pc:docMk/>
            <pc:sldMk cId="2255205548" sldId="267"/>
            <ac:picMk id="9" creationId="{B6D2CD07-5A8A-A1FC-D224-9CC3E6529FA6}"/>
          </ac:picMkLst>
        </pc:picChg>
        <pc:picChg chg="add mod ord">
          <ac:chgData name="Marian Dobrescu" userId="facd8c7ecc739b6d" providerId="LiveId" clId="{A67ABEED-C5E1-42C0-B0A0-20ED80F87990}" dt="2023-05-24T19:55:14.851" v="844" actId="1076"/>
          <ac:picMkLst>
            <pc:docMk/>
            <pc:sldMk cId="2255205548" sldId="267"/>
            <ac:picMk id="11" creationId="{BE7E8059-2963-F30F-9B6E-EBF5E6804AAD}"/>
          </ac:picMkLst>
        </pc:picChg>
        <pc:picChg chg="add mod ord">
          <ac:chgData name="Marian Dobrescu" userId="facd8c7ecc739b6d" providerId="LiveId" clId="{A67ABEED-C5E1-42C0-B0A0-20ED80F87990}" dt="2023-05-24T19:55:37.225" v="847" actId="1076"/>
          <ac:picMkLst>
            <pc:docMk/>
            <pc:sldMk cId="2255205548" sldId="267"/>
            <ac:picMk id="13" creationId="{BF3F228F-892A-CA3F-C58D-138A3FAE2C82}"/>
          </ac:picMkLst>
        </pc:picChg>
        <pc:picChg chg="del">
          <ac:chgData name="Marian Dobrescu" userId="facd8c7ecc739b6d" providerId="LiveId" clId="{A67ABEED-C5E1-42C0-B0A0-20ED80F87990}" dt="2023-05-24T19:26:07.433" v="1" actId="478"/>
          <ac:picMkLst>
            <pc:docMk/>
            <pc:sldMk cId="2255205548" sldId="267"/>
            <ac:picMk id="14" creationId="{6C0D6D56-F90C-6366-F80F-99FC42679AC3}"/>
          </ac:picMkLst>
        </pc:picChg>
        <pc:picChg chg="del">
          <ac:chgData name="Marian Dobrescu" userId="facd8c7ecc739b6d" providerId="LiveId" clId="{A67ABEED-C5E1-42C0-B0A0-20ED80F87990}" dt="2023-05-24T19:32:28.494" v="18" actId="478"/>
          <ac:picMkLst>
            <pc:docMk/>
            <pc:sldMk cId="2255205548" sldId="267"/>
            <ac:picMk id="22" creationId="{7DF16281-8AA1-6EE4-68CF-9CAF302A9135}"/>
          </ac:picMkLst>
        </pc:picChg>
      </pc:sldChg>
      <pc:sldChg chg="del">
        <pc:chgData name="Marian Dobrescu" userId="facd8c7ecc739b6d" providerId="LiveId" clId="{A67ABEED-C5E1-42C0-B0A0-20ED80F87990}" dt="2023-05-24T19:37:22.097" v="183" actId="47"/>
        <pc:sldMkLst>
          <pc:docMk/>
          <pc:sldMk cId="1678538174" sldId="268"/>
        </pc:sldMkLst>
      </pc:sldChg>
      <pc:sldChg chg="modSp modAnim">
        <pc:chgData name="Marian Dobrescu" userId="facd8c7ecc739b6d" providerId="LiveId" clId="{A67ABEED-C5E1-42C0-B0A0-20ED80F87990}" dt="2023-05-24T19:58:09.349" v="901" actId="20577"/>
        <pc:sldMkLst>
          <pc:docMk/>
          <pc:sldMk cId="182070220" sldId="269"/>
        </pc:sldMkLst>
        <pc:spChg chg="mod">
          <ac:chgData name="Marian Dobrescu" userId="facd8c7ecc739b6d" providerId="LiveId" clId="{A67ABEED-C5E1-42C0-B0A0-20ED80F87990}" dt="2023-05-24T19:58:09.349" v="901" actId="20577"/>
          <ac:spMkLst>
            <pc:docMk/>
            <pc:sldMk cId="182070220" sldId="269"/>
            <ac:spMk id="3" creationId="{BAC243D4-8A60-07F0-AFB9-8038D499AA36}"/>
          </ac:spMkLst>
        </pc:spChg>
      </pc:sldChg>
      <pc:sldChg chg="del">
        <pc:chgData name="Marian Dobrescu" userId="facd8c7ecc739b6d" providerId="LiveId" clId="{A67ABEED-C5E1-42C0-B0A0-20ED80F87990}" dt="2023-05-24T19:58:40.545" v="932" actId="47"/>
        <pc:sldMkLst>
          <pc:docMk/>
          <pc:sldMk cId="2367068655" sldId="275"/>
        </pc:sldMkLst>
      </pc:sldChg>
      <pc:sldChg chg="addSp delSp modSp new mod modClrScheme chgLayout">
        <pc:chgData name="Marian Dobrescu" userId="facd8c7ecc739b6d" providerId="LiveId" clId="{A67ABEED-C5E1-42C0-B0A0-20ED80F87990}" dt="2023-05-24T19:52:44.067" v="797" actId="20577"/>
        <pc:sldMkLst>
          <pc:docMk/>
          <pc:sldMk cId="1437932747" sldId="276"/>
        </pc:sldMkLst>
        <pc:spChg chg="del mod ord">
          <ac:chgData name="Marian Dobrescu" userId="facd8c7ecc739b6d" providerId="LiveId" clId="{A67ABEED-C5E1-42C0-B0A0-20ED80F87990}" dt="2023-05-24T19:37:39.135" v="185" actId="700"/>
          <ac:spMkLst>
            <pc:docMk/>
            <pc:sldMk cId="1437932747" sldId="276"/>
            <ac:spMk id="2" creationId="{3C994DA5-224C-4BB5-0945-7A30777E65E1}"/>
          </ac:spMkLst>
        </pc:spChg>
        <pc:spChg chg="del">
          <ac:chgData name="Marian Dobrescu" userId="facd8c7ecc739b6d" providerId="LiveId" clId="{A67ABEED-C5E1-42C0-B0A0-20ED80F87990}" dt="2023-05-24T19:37:39.135" v="185" actId="700"/>
          <ac:spMkLst>
            <pc:docMk/>
            <pc:sldMk cId="1437932747" sldId="276"/>
            <ac:spMk id="3" creationId="{7D04AFE4-33F0-319D-6AC0-40CE90C66D38}"/>
          </ac:spMkLst>
        </pc:spChg>
        <pc:spChg chg="del mod ord">
          <ac:chgData name="Marian Dobrescu" userId="facd8c7ecc739b6d" providerId="LiveId" clId="{A67ABEED-C5E1-42C0-B0A0-20ED80F87990}" dt="2023-05-24T19:37:39.135" v="185" actId="700"/>
          <ac:spMkLst>
            <pc:docMk/>
            <pc:sldMk cId="1437932747" sldId="276"/>
            <ac:spMk id="4" creationId="{6461AD11-DA3B-67CC-F493-450534FB6146}"/>
          </ac:spMkLst>
        </pc:spChg>
        <pc:spChg chg="del">
          <ac:chgData name="Marian Dobrescu" userId="facd8c7ecc739b6d" providerId="LiveId" clId="{A67ABEED-C5E1-42C0-B0A0-20ED80F87990}" dt="2023-05-24T19:37:39.135" v="185" actId="700"/>
          <ac:spMkLst>
            <pc:docMk/>
            <pc:sldMk cId="1437932747" sldId="276"/>
            <ac:spMk id="5" creationId="{C3EB8F93-E227-37A5-1BE2-525BC84D347B}"/>
          </ac:spMkLst>
        </pc:spChg>
        <pc:spChg chg="del">
          <ac:chgData name="Marian Dobrescu" userId="facd8c7ecc739b6d" providerId="LiveId" clId="{A67ABEED-C5E1-42C0-B0A0-20ED80F87990}" dt="2023-05-24T19:37:39.135" v="185" actId="700"/>
          <ac:spMkLst>
            <pc:docMk/>
            <pc:sldMk cId="1437932747" sldId="276"/>
            <ac:spMk id="6" creationId="{49944FF5-7654-859F-01DF-CA9EC5B5AAFE}"/>
          </ac:spMkLst>
        </pc:spChg>
        <pc:spChg chg="mod ord">
          <ac:chgData name="Marian Dobrescu" userId="facd8c7ecc739b6d" providerId="LiveId" clId="{A67ABEED-C5E1-42C0-B0A0-20ED80F87990}" dt="2023-05-24T19:37:39.135" v="185" actId="700"/>
          <ac:spMkLst>
            <pc:docMk/>
            <pc:sldMk cId="1437932747" sldId="276"/>
            <ac:spMk id="7" creationId="{53A7CB38-18D5-693D-7C01-EE1C77692F8E}"/>
          </ac:spMkLst>
        </pc:spChg>
        <pc:spChg chg="mod ord">
          <ac:chgData name="Marian Dobrescu" userId="facd8c7ecc739b6d" providerId="LiveId" clId="{A67ABEED-C5E1-42C0-B0A0-20ED80F87990}" dt="2023-05-24T19:37:39.135" v="185" actId="700"/>
          <ac:spMkLst>
            <pc:docMk/>
            <pc:sldMk cId="1437932747" sldId="276"/>
            <ac:spMk id="8" creationId="{5019BDB5-E051-9E08-1133-3AF74ADB9634}"/>
          </ac:spMkLst>
        </pc:spChg>
        <pc:spChg chg="mod ord">
          <ac:chgData name="Marian Dobrescu" userId="facd8c7ecc739b6d" providerId="LiveId" clId="{A67ABEED-C5E1-42C0-B0A0-20ED80F87990}" dt="2023-05-24T19:37:39.135" v="185" actId="700"/>
          <ac:spMkLst>
            <pc:docMk/>
            <pc:sldMk cId="1437932747" sldId="276"/>
            <ac:spMk id="9" creationId="{C1185A1A-7BDE-17F3-0838-04A2825AAF2A}"/>
          </ac:spMkLst>
        </pc:spChg>
        <pc:spChg chg="add mod ord">
          <ac:chgData name="Marian Dobrescu" userId="facd8c7ecc739b6d" providerId="LiveId" clId="{A67ABEED-C5E1-42C0-B0A0-20ED80F87990}" dt="2023-05-24T19:38:28.772" v="250" actId="20577"/>
          <ac:spMkLst>
            <pc:docMk/>
            <pc:sldMk cId="1437932747" sldId="276"/>
            <ac:spMk id="10" creationId="{8FEB53AE-0321-9788-45A5-D5BD7A748821}"/>
          </ac:spMkLst>
        </pc:spChg>
        <pc:spChg chg="add mod ord">
          <ac:chgData name="Marian Dobrescu" userId="facd8c7ecc739b6d" providerId="LiveId" clId="{A67ABEED-C5E1-42C0-B0A0-20ED80F87990}" dt="2023-05-24T19:52:44.067" v="797" actId="20577"/>
          <ac:spMkLst>
            <pc:docMk/>
            <pc:sldMk cId="1437932747" sldId="276"/>
            <ac:spMk id="11" creationId="{ACE0FD56-CA6E-4B16-1206-B950E07E33E5}"/>
          </ac:spMkLst>
        </pc:spChg>
      </pc:sldChg>
      <pc:sldChg chg="modSp new mod">
        <pc:chgData name="Marian Dobrescu" userId="facd8c7ecc739b6d" providerId="LiveId" clId="{A67ABEED-C5E1-42C0-B0A0-20ED80F87990}" dt="2023-05-24T19:57:31.815" v="872" actId="20577"/>
        <pc:sldMkLst>
          <pc:docMk/>
          <pc:sldMk cId="179210650" sldId="277"/>
        </pc:sldMkLst>
        <pc:spChg chg="mod">
          <ac:chgData name="Marian Dobrescu" userId="facd8c7ecc739b6d" providerId="LiveId" clId="{A67ABEED-C5E1-42C0-B0A0-20ED80F87990}" dt="2023-05-24T19:57:31.815" v="872" actId="20577"/>
          <ac:spMkLst>
            <pc:docMk/>
            <pc:sldMk cId="179210650" sldId="277"/>
            <ac:spMk id="2" creationId="{CFB3489C-813B-90D6-3908-5994C6CED827}"/>
          </ac:spMkLst>
        </pc:spChg>
        <pc:spChg chg="mod">
          <ac:chgData name="Marian Dobrescu" userId="facd8c7ecc739b6d" providerId="LiveId" clId="{A67ABEED-C5E1-42C0-B0A0-20ED80F87990}" dt="2023-05-24T19:57:02.310" v="871" actId="20577"/>
          <ac:spMkLst>
            <pc:docMk/>
            <pc:sldMk cId="179210650" sldId="277"/>
            <ac:spMk id="3" creationId="{6E7B34A0-82C0-F0F0-7C59-98F22FE6857A}"/>
          </ac:spMkLst>
        </pc:spChg>
      </pc:sldChg>
      <pc:sldChg chg="modSp new del mod">
        <pc:chgData name="Marian Dobrescu" userId="facd8c7ecc739b6d" providerId="LiveId" clId="{A67ABEED-C5E1-42C0-B0A0-20ED80F87990}" dt="2023-05-24T19:54:06.132" v="817" actId="47"/>
        <pc:sldMkLst>
          <pc:docMk/>
          <pc:sldMk cId="2558990474" sldId="278"/>
        </pc:sldMkLst>
        <pc:spChg chg="mod">
          <ac:chgData name="Marian Dobrescu" userId="facd8c7ecc739b6d" providerId="LiveId" clId="{A67ABEED-C5E1-42C0-B0A0-20ED80F87990}" dt="2023-05-24T19:53:53.635" v="815" actId="20577"/>
          <ac:spMkLst>
            <pc:docMk/>
            <pc:sldMk cId="2558990474" sldId="278"/>
            <ac:spMk id="2" creationId="{0469397B-E14D-778C-1328-5C3F087DB305}"/>
          </ac:spMkLst>
        </pc:spChg>
      </pc:sldChg>
      <pc:sldChg chg="modSp add del mod">
        <pc:chgData name="Marian Dobrescu" userId="facd8c7ecc739b6d" providerId="LiveId" clId="{A67ABEED-C5E1-42C0-B0A0-20ED80F87990}" dt="2023-05-24T19:55:53.980" v="851" actId="47"/>
        <pc:sldMkLst>
          <pc:docMk/>
          <pc:sldMk cId="641165435" sldId="279"/>
        </pc:sldMkLst>
        <pc:spChg chg="mod">
          <ac:chgData name="Marian Dobrescu" userId="facd8c7ecc739b6d" providerId="LiveId" clId="{A67ABEED-C5E1-42C0-B0A0-20ED80F87990}" dt="2023-05-24T19:54:17.768" v="836" actId="20577"/>
          <ac:spMkLst>
            <pc:docMk/>
            <pc:sldMk cId="641165435" sldId="279"/>
            <ac:spMk id="8" creationId="{3B604C32-D837-0738-8ED5-DEE0F5FA88BC}"/>
          </ac:spMkLst>
        </pc:spChg>
        <pc:picChg chg="mod">
          <ac:chgData name="Marian Dobrescu" userId="facd8c7ecc739b6d" providerId="LiveId" clId="{A67ABEED-C5E1-42C0-B0A0-20ED80F87990}" dt="2023-05-24T19:54:34.306" v="838" actId="1076"/>
          <ac:picMkLst>
            <pc:docMk/>
            <pc:sldMk cId="641165435" sldId="279"/>
            <ac:picMk id="9" creationId="{B6D2CD07-5A8A-A1FC-D224-9CC3E6529FA6}"/>
          </ac:picMkLst>
        </pc:picChg>
        <pc:picChg chg="mod">
          <ac:chgData name="Marian Dobrescu" userId="facd8c7ecc739b6d" providerId="LiveId" clId="{A67ABEED-C5E1-42C0-B0A0-20ED80F87990}" dt="2023-05-24T19:54:37.162" v="839" actId="1076"/>
          <ac:picMkLst>
            <pc:docMk/>
            <pc:sldMk cId="641165435" sldId="279"/>
            <ac:picMk id="11" creationId="{BE7E8059-2963-F30F-9B6E-EBF5E6804AAD}"/>
          </ac:picMkLst>
        </pc:picChg>
        <pc:picChg chg="mod">
          <ac:chgData name="Marian Dobrescu" userId="facd8c7ecc739b6d" providerId="LiveId" clId="{A67ABEED-C5E1-42C0-B0A0-20ED80F87990}" dt="2023-05-24T19:55:24.978" v="845" actId="1076"/>
          <ac:picMkLst>
            <pc:docMk/>
            <pc:sldMk cId="641165435" sldId="279"/>
            <ac:picMk id="13" creationId="{BF3F228F-892A-CA3F-C58D-138A3FAE2C82}"/>
          </ac:picMkLst>
        </pc:picChg>
      </pc:sldChg>
      <pc:sldChg chg="modSp add mod ord">
        <pc:chgData name="Marian Dobrescu" userId="facd8c7ecc739b6d" providerId="LiveId" clId="{A67ABEED-C5E1-42C0-B0A0-20ED80F87990}" dt="2023-05-24T19:58:26.989" v="931" actId="20577"/>
        <pc:sldMkLst>
          <pc:docMk/>
          <pc:sldMk cId="992678857" sldId="280"/>
        </pc:sldMkLst>
        <pc:spChg chg="mod">
          <ac:chgData name="Marian Dobrescu" userId="facd8c7ecc739b6d" providerId="LiveId" clId="{A67ABEED-C5E1-42C0-B0A0-20ED80F87990}" dt="2023-05-24T19:58:26.989" v="931" actId="20577"/>
          <ac:spMkLst>
            <pc:docMk/>
            <pc:sldMk cId="992678857" sldId="280"/>
            <ac:spMk id="8" creationId="{3B604C32-D837-0738-8ED5-DEE0F5FA88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7F4E0-1D03-46D4-A785-C252D32A6CEF}" type="datetimeFigureOut">
              <a:rPr lang="ro-RO" smtClean="0"/>
              <a:t>29.11.2023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D955-7247-4855-ADDC-5D6C698E43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996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184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Caracteristicile unui grup (independență, obiective comune, fără sarcini stabilite/ asumate, activități)</a:t>
            </a:r>
          </a:p>
          <a:p>
            <a:r>
              <a:rPr lang="ro-RO" dirty="0"/>
              <a:t>Caracteristicile unei echipe (interdependență, obiective comune, sarcini stabilite/ asumate, lucru/ muncă)</a:t>
            </a: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303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Caracteristicile unui grup (independență, obiective comune, fără sarcini stabilite/ asumate, activități)</a:t>
            </a:r>
          </a:p>
          <a:p>
            <a:r>
              <a:rPr lang="ro-RO" dirty="0"/>
              <a:t>Caracteristicile unei echipe (interdependență, obiective comune, sarcini stabilite/ asumate, lucru/ muncă)</a:t>
            </a: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602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Comunicăm și problemele, dar și progresele =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facem ca procesul să devină intuitiv,  iar obiectivele mai ușor de atins</a:t>
            </a:r>
            <a:endParaRPr lang="ro-RO" dirty="0"/>
          </a:p>
          <a:p>
            <a:r>
              <a:rPr lang="ro-RO" dirty="0"/>
              <a:t>Înțelegem că suntem într-o relație de interdependență =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asta nu ne oprește să stimulăm inițiativa</a:t>
            </a:r>
            <a:endParaRPr lang="ro-RO" dirty="0"/>
          </a:p>
          <a:p>
            <a:r>
              <a:rPr lang="ro-RO" dirty="0"/>
              <a:t>Sarcinile se pot suprapune</a:t>
            </a:r>
          </a:p>
          <a:p>
            <a:r>
              <a:rPr lang="ro-RO" dirty="0"/>
              <a:t>Trebuie să respectăm regulile/ ierarhia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153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i="0" dirty="0"/>
              <a:t>Asumarea a altceva poate însemna și </a:t>
            </a:r>
            <a:r>
              <a:rPr lang="ro-RO" i="1" dirty="0"/>
              <a:t>altă echipă</a:t>
            </a:r>
          </a:p>
          <a:p>
            <a:r>
              <a:rPr lang="ro-RO" i="0" dirty="0"/>
              <a:t>Constatăm că, în general, avem în vedere </a:t>
            </a:r>
            <a:r>
              <a:rPr lang="ro-RO" b="1" i="1" dirty="0"/>
              <a:t>aspecte pozitive</a:t>
            </a:r>
            <a:endParaRPr lang="ro-RO" i="0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27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738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Uitarea este un proces natural, dar ținerea de minte este necesară</a:t>
            </a:r>
          </a:p>
          <a:p>
            <a:r>
              <a:rPr lang="ro-RO" dirty="0"/>
              <a:t>Obiectivele personale nu afectează obiectivele echipei =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fără conflicte de interese!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676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O echipă este unită atunci când știm: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De asemenea, o echipă este unită și atunci când avem </a:t>
            </a:r>
            <a:r>
              <a:rPr lang="ro-RO" dirty="0">
                <a:solidFill>
                  <a:schemeClr val="tx1"/>
                </a:solidFill>
              </a:rPr>
              <a:t>un acord general.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8711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Feed-back de tip </a:t>
            </a:r>
            <a:r>
              <a:rPr lang="ro-RO" dirty="0" err="1"/>
              <a:t>sandwich</a:t>
            </a:r>
            <a:endParaRPr lang="ro-RO" dirty="0"/>
          </a:p>
          <a:p>
            <a:r>
              <a:rPr lang="ro-RO" dirty="0"/>
              <a:t>Feed-back-ul este o oportunitate de îmbunătățire continuă, dar și o oportunitate de învățare (optimizare a procesului)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360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348F-B627-4875-8C69-CCBEE8D7C60C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3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3486-E6F7-43E2-9F12-61C2AC264F31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8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5888-2949-4696-BF9E-E5AD6E0E34C7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0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9DDA-6057-4CEF-B414-7268DE446D00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71E2-83B9-4CFD-8611-0247C785358C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97B2-14F9-4EAB-9EF2-C500BF7D90A8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4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EBDF-9C36-40D4-B08A-53E0B7335877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5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BBC1-8759-4B62-BB74-D46E7E043FD4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5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7A34-61AB-4DDD-B5C1-A512160FB4F4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6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D12-0970-4006-AA2C-3411C0385C6A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1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B0C4-5171-4F48-9E62-8C7B566BDBA4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0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847B93-9513-4C58-9E48-D92FA585C4EC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6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D607761-2E07-E1FA-A7DA-814DA75F0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Starea de bine ca politică de management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D22421D0-1AA1-B0E4-08CB-92BC417C4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workshop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BCB200BC-DB48-B3E7-43E5-930B360A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A51375D0-F896-2647-68C4-801B2DF31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6" name="Imagine 5" descr="Acronimul CCD Dâmbovița pe abrevierile.ro">
            <a:extLst>
              <a:ext uri="{FF2B5EF4-FFF2-40B4-BE49-F238E27FC236}">
                <a16:creationId xmlns:a16="http://schemas.microsoft.com/office/drawing/2014/main" xmlns="" id="{4D3487DE-ADFA-05E4-BEE0-F98AEF03B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5" b="89189" l="3518" r="41709">
                        <a14:foregroundMark x1="20101" y1="6306" x2="20101" y2="6306"/>
                        <a14:foregroundMark x1="25126" y1="13514" x2="25126" y2="13514"/>
                        <a14:foregroundMark x1="26633" y1="26126" x2="26633" y2="26126"/>
                        <a14:foregroundMark x1="26633" y1="32432" x2="26633" y2="32432"/>
                        <a14:foregroundMark x1="26633" y1="43243" x2="26633" y2="43243"/>
                        <a14:foregroundMark x1="41709" y1="44144" x2="41709" y2="44144"/>
                        <a14:foregroundMark x1="41206" y1="54054" x2="41206" y2="54054"/>
                        <a14:foregroundMark x1="39196" y1="65766" x2="39196" y2="65766"/>
                        <a14:foregroundMark x1="34171" y1="75676" x2="34171" y2="75676"/>
                        <a14:foregroundMark x1="20101" y1="89189" x2="20101" y2="89189"/>
                        <a14:foregroundMark x1="20101" y1="5405" x2="20101" y2="5405"/>
                        <a14:foregroundMark x1="19095" y1="6306" x2="19095" y2="6306"/>
                        <a14:backgroundMark x1="10553" y1="46847" x2="10553" y2="46847"/>
                        <a14:backgroundMark x1="19598" y1="4505" x2="19598" y2="4505"/>
                        <a14:backgroundMark x1="20603" y1="5405" x2="20603" y2="5405"/>
                        <a14:backgroundMark x1="18090" y1="5405" x2="18090" y2="5405"/>
                        <a14:backgroundMark x1="19095" y1="5405" x2="19095" y2="5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53"/>
          <a:stretch/>
        </p:blipFill>
        <p:spPr bwMode="auto">
          <a:xfrm>
            <a:off x="10167537" y="1663967"/>
            <a:ext cx="885190" cy="1113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Acasă">
            <a:extLst>
              <a:ext uri="{FF2B5EF4-FFF2-40B4-BE49-F238E27FC236}">
                <a16:creationId xmlns:a16="http://schemas.microsoft.com/office/drawing/2014/main" xmlns="" id="{4A5E0129-0511-1E0A-6C98-E53C448EC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60"/>
          <a:stretch/>
        </p:blipFill>
        <p:spPr bwMode="auto">
          <a:xfrm>
            <a:off x="10170644" y="2939427"/>
            <a:ext cx="987211" cy="9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xmlns="" id="{EBE00085-2399-E480-ECAA-24ECC2E9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214" y="4101274"/>
            <a:ext cx="98556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B286E37-8ADC-5AFF-0EF2-8A937DF8CE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47"/>
          <a:stretch/>
        </p:blipFill>
        <p:spPr bwMode="auto">
          <a:xfrm>
            <a:off x="10210214" y="5127446"/>
            <a:ext cx="947641" cy="95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ine 7" descr=" isj-db.ro">
            <a:extLst>
              <a:ext uri="{FF2B5EF4-FFF2-40B4-BE49-F238E27FC236}">
                <a16:creationId xmlns:a16="http://schemas.microsoft.com/office/drawing/2014/main" xmlns="" id="{A19004F1-1702-A49B-F61D-0ADB1B4864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963560"/>
            <a:ext cx="896792" cy="597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77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2C94F18C-80BA-F9DC-1E91-9C36103C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71" y="1123835"/>
            <a:ext cx="2947482" cy="460118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o-RO" spc="-100" dirty="0"/>
              <a:t>Liderul</a:t>
            </a:r>
            <a:endParaRPr lang="en-US" spc="-1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170711CA-A4C7-74D1-BBB4-892ACFF7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819" y="864107"/>
            <a:ext cx="385731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600" dirty="0">
                <a:solidFill>
                  <a:schemeClr val="tx1"/>
                </a:solidFill>
              </a:rPr>
              <a:t>nu îndepărtează, ci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FACF9626-33B0-64C9-A538-0283BC19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74502936-5086-41F9-B2B3-AA773FC48930}" type="datetime8">
              <a:rPr lang="ro-RO" kern="1200" smtClean="0">
                <a:latin typeface="+mn-lt"/>
                <a:ea typeface="+mn-ea"/>
                <a:cs typeface="+mn-cs"/>
              </a:rPr>
              <a:t>29.11.2023 12:35</a:t>
            </a:fld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0E59ADBA-9253-5ED0-D5BB-08B3219D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 err="1">
                <a:latin typeface="+mn-lt"/>
                <a:ea typeface="+mn-ea"/>
                <a:cs typeface="+mn-cs"/>
              </a:rPr>
              <a:t>Starea</a:t>
            </a:r>
            <a:r>
              <a:rPr lang="en-US" kern="1200" dirty="0">
                <a:latin typeface="+mn-lt"/>
                <a:ea typeface="+mn-ea"/>
                <a:cs typeface="+mn-cs"/>
              </a:rPr>
              <a:t> de bine ca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politică</a:t>
            </a:r>
            <a:r>
              <a:rPr lang="en-US" kern="1200" dirty="0">
                <a:latin typeface="+mn-lt"/>
                <a:ea typeface="+mn-ea"/>
                <a:cs typeface="+mn-cs"/>
              </a:rPr>
              <a:t> de management | Workshop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736FD660-7119-F8CC-C00B-F6B384A2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b="1" kern="1200" dirty="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>
              <a:latin typeface="+mn-lt"/>
              <a:ea typeface="+mn-ea"/>
              <a:cs typeface="+mn-cs"/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26881791-19E8-099D-B4D1-6656B41CC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4700BDAE-7365-2BF1-83C9-60DA33DEF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xmlns="" id="{F5F2DF13-3EC3-05EE-C079-47A3F3106B5D}"/>
              </a:ext>
            </a:extLst>
          </p:cNvPr>
          <p:cNvSpPr txBox="1"/>
          <p:nvPr/>
        </p:nvSpPr>
        <p:spPr>
          <a:xfrm>
            <a:off x="7046551" y="3070485"/>
            <a:ext cx="2436115" cy="647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600" b="1" dirty="0">
                <a:solidFill>
                  <a:srgbClr val="5587A2"/>
                </a:solidFill>
                <a:latin typeface="+mj-lt"/>
              </a:rPr>
              <a:t>motivează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xmlns="" id="{CA5B702C-6A14-423A-6437-15907327E3BF}"/>
              </a:ext>
            </a:extLst>
          </p:cNvPr>
          <p:cNvSpPr txBox="1"/>
          <p:nvPr/>
        </p:nvSpPr>
        <p:spPr>
          <a:xfrm>
            <a:off x="9162180" y="3055245"/>
            <a:ext cx="275330" cy="647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896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1C43653-618C-D97C-31DA-A82409A4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34400" dirty="0">
                <a:latin typeface="Algerian" panose="04020705040A02060702" pitchFamily="82" charset="0"/>
              </a:rPr>
              <a:t>!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F61B94A9-C725-BE4B-A024-76973DAF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Greșelile trebuie să nu excludă</a:t>
            </a:r>
          </a:p>
          <a:p>
            <a:r>
              <a:rPr lang="ro-RO" dirty="0">
                <a:solidFill>
                  <a:schemeClr val="tx1"/>
                </a:solidFill>
              </a:rPr>
              <a:t>Greșelile nu se iau personal</a:t>
            </a:r>
          </a:p>
          <a:p>
            <a:r>
              <a:rPr lang="ro-RO" dirty="0">
                <a:solidFill>
                  <a:schemeClr val="tx1"/>
                </a:solidFill>
              </a:rPr>
              <a:t>Nimeni nu este obligat să țină minte totul, dar trebuie să se străduiască</a:t>
            </a:r>
          </a:p>
          <a:p>
            <a:r>
              <a:rPr lang="ro-RO" dirty="0">
                <a:solidFill>
                  <a:schemeClr val="tx1"/>
                </a:solidFill>
              </a:rPr>
              <a:t>Ne asigurăm că obiectivele sunt urmărite de toată lumea</a:t>
            </a:r>
          </a:p>
          <a:p>
            <a:r>
              <a:rPr lang="ro-RO" dirty="0">
                <a:solidFill>
                  <a:schemeClr val="tx1"/>
                </a:solidFill>
              </a:rPr>
              <a:t>Pe cât este posibil, obiectivele echipei coincid cu cele personale</a:t>
            </a:r>
          </a:p>
          <a:p>
            <a:endParaRPr lang="ro-RO" dirty="0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CDED96F7-88EE-16CD-B64A-140A15CC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324-C1A2-4FA5-A112-D79CBDFB8FCB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3CC6B5FE-85A8-0747-E7C5-2F6EFCAE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ADF3D51D-F163-41D2-5065-B2697234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53E7E764-F494-971E-D263-E75042A13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72BA5963-C687-90D2-DC49-4745584BE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stituent conținut 8">
            <a:extLst>
              <a:ext uri="{FF2B5EF4-FFF2-40B4-BE49-F238E27FC236}">
                <a16:creationId xmlns:a16="http://schemas.microsoft.com/office/drawing/2014/main" xmlns="" id="{31A48B19-0A36-E062-008D-A7F0D76B8C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Ce facem?</a:t>
            </a:r>
          </a:p>
          <a:p>
            <a:r>
              <a:rPr lang="ro-RO" dirty="0">
                <a:solidFill>
                  <a:schemeClr val="tx1"/>
                </a:solidFill>
              </a:rPr>
              <a:t>De ce facem?</a:t>
            </a:r>
          </a:p>
          <a:p>
            <a:r>
              <a:rPr lang="ro-RO" dirty="0">
                <a:solidFill>
                  <a:schemeClr val="tx1"/>
                </a:solidFill>
              </a:rPr>
              <a:t>Spre ce ne îndreptăm?</a:t>
            </a:r>
          </a:p>
          <a:p>
            <a:r>
              <a:rPr lang="ro-RO" dirty="0">
                <a:solidFill>
                  <a:schemeClr val="tx1"/>
                </a:solidFill>
              </a:rPr>
              <a:t>Cât durează până ajungem?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F777A879-3440-44EF-6E35-1A4BF603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30F9-878D-498F-9456-B386A3161982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703E59BA-0D68-4A60-0686-8F035261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C58A4100-6579-12E2-599B-8A77694E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53FC2634-C167-AE83-72F9-D65F75F8D8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B5A40E42-CB29-17DD-4644-552325816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15" name="Substituent conținut 21">
            <a:extLst>
              <a:ext uri="{FF2B5EF4-FFF2-40B4-BE49-F238E27FC236}">
                <a16:creationId xmlns:a16="http://schemas.microsoft.com/office/drawing/2014/main" xmlns="" id="{EDFDF9ED-7945-B44A-4B4A-9FC5192B4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41" b="93770" l="4667" r="96000">
                        <a14:foregroundMark x1="45000" y1="7541" x2="45000" y2="7541"/>
                        <a14:foregroundMark x1="48000" y1="60984" x2="48000" y2="60984"/>
                        <a14:foregroundMark x1="52556" y1="62459" x2="52556" y2="62459"/>
                        <a14:foregroundMark x1="49778" y1="61148" x2="49778" y2="61148"/>
                        <a14:foregroundMark x1="52000" y1="57869" x2="52000" y2="57869"/>
                        <a14:foregroundMark x1="56556" y1="60492" x2="56556" y2="60492"/>
                        <a14:foregroundMark x1="58667" y1="58361" x2="58667" y2="58361"/>
                        <a14:foregroundMark x1="45000" y1="61639" x2="45000" y2="61639"/>
                        <a14:foregroundMark x1="44333" y1="64098" x2="44333" y2="64098"/>
                        <a14:foregroundMark x1="50222" y1="69672" x2="50222" y2="69672"/>
                        <a14:foregroundMark x1="42667" y1="63770" x2="42667" y2="63770"/>
                        <a14:foregroundMark x1="41444" y1="59836" x2="41444" y2="59836"/>
                        <a14:foregroundMark x1="40556" y1="58361" x2="40556" y2="58361"/>
                        <a14:foregroundMark x1="43111" y1="58361" x2="43111" y2="58361"/>
                        <a14:foregroundMark x1="46000" y1="59672" x2="46000" y2="59672"/>
                        <a14:foregroundMark x1="48111" y1="58852" x2="48111" y2="58852"/>
                        <a14:foregroundMark x1="51000" y1="60164" x2="51000" y2="60164"/>
                        <a14:foregroundMark x1="53556" y1="60164" x2="53556" y2="60164"/>
                        <a14:foregroundMark x1="85333" y1="59836" x2="85333" y2="59836"/>
                        <a14:foregroundMark x1="82556" y1="61148" x2="82556" y2="61148"/>
                        <a14:foregroundMark x1="79889" y1="61475" x2="79889" y2="61475"/>
                        <a14:foregroundMark x1="83222" y1="60656" x2="83222" y2="60656"/>
                        <a14:foregroundMark x1="85889" y1="59344" x2="85889" y2="59344"/>
                        <a14:foregroundMark x1="88333" y1="58361" x2="88333" y2="58361"/>
                        <a14:foregroundMark x1="88889" y1="57049" x2="88889" y2="57049"/>
                        <a14:foregroundMark x1="91333" y1="55738" x2="91333" y2="55738"/>
                        <a14:foregroundMark x1="92556" y1="54426" x2="92556" y2="54426"/>
                        <a14:foregroundMark x1="91444" y1="52459" x2="91444" y2="52459"/>
                        <a14:foregroundMark x1="96333" y1="90984" x2="96333" y2="90984"/>
                        <a14:foregroundMark x1="84111" y1="92787" x2="84111" y2="92787"/>
                        <a14:foregroundMark x1="88667" y1="43934" x2="88667" y2="43934"/>
                        <a14:foregroundMark x1="56000" y1="61639" x2="56000" y2="61639"/>
                        <a14:foregroundMark x1="53222" y1="64262" x2="53222" y2="64262"/>
                        <a14:foregroundMark x1="8333" y1="91803" x2="8333" y2="91803"/>
                        <a14:foregroundMark x1="4667" y1="91967" x2="4667" y2="91967"/>
                        <a14:foregroundMark x1="22556" y1="93770" x2="22556" y2="93770"/>
                        <a14:foregroundMark x1="46889" y1="57377" x2="46889" y2="57377"/>
                        <a14:foregroundMark x1="41111" y1="57377" x2="41111" y2="57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61" y="2246777"/>
            <a:ext cx="3475037" cy="2355302"/>
          </a:xfrm>
          <a:prstGeom prst="rect">
            <a:avLst/>
          </a:prstGeom>
        </p:spPr>
      </p:pic>
      <p:sp>
        <p:nvSpPr>
          <p:cNvPr id="16" name="Titlu 1">
            <a:extLst>
              <a:ext uri="{FF2B5EF4-FFF2-40B4-BE49-F238E27FC236}">
                <a16:creationId xmlns:a16="http://schemas.microsoft.com/office/drawing/2014/main" xmlns="" id="{D1C09FC6-DFC1-1BB1-8FA5-DF25BA49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>
            <a:noAutofit/>
          </a:bodyPr>
          <a:lstStyle/>
          <a:p>
            <a:pPr algn="ctr"/>
            <a:r>
              <a:rPr lang="ro-RO" sz="34400" dirty="0">
                <a:latin typeface="Algerian" panose="04020705040A020607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60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>
            <a:extLst>
              <a:ext uri="{FF2B5EF4-FFF2-40B4-BE49-F238E27FC236}">
                <a16:creationId xmlns:a16="http://schemas.microsoft.com/office/drawing/2014/main" xmlns="" id="{593CC9FB-3A54-C85D-F0CC-096B6916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Ponturi pentru o stare de bine</a:t>
            </a:r>
          </a:p>
        </p:txBody>
      </p:sp>
      <p:sp>
        <p:nvSpPr>
          <p:cNvPr id="12" name="Substituent text 11">
            <a:extLst>
              <a:ext uri="{FF2B5EF4-FFF2-40B4-BE49-F238E27FC236}">
                <a16:creationId xmlns:a16="http://schemas.microsoft.com/office/drawing/2014/main" xmlns="" id="{F09D2685-8A9A-C780-B0F2-6A231380E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792314"/>
            <a:ext cx="3474720" cy="2487108"/>
          </a:xfrm>
          <a:solidFill>
            <a:srgbClr val="0B4B89"/>
          </a:solidFill>
        </p:spPr>
        <p:txBody>
          <a:bodyPr anchor="ctr"/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Ce putea fi mai bun?</a:t>
            </a:r>
          </a:p>
        </p:txBody>
      </p:sp>
      <p:sp>
        <p:nvSpPr>
          <p:cNvPr id="9" name="Substituent conținut 8">
            <a:extLst>
              <a:ext uri="{FF2B5EF4-FFF2-40B4-BE49-F238E27FC236}">
                <a16:creationId xmlns:a16="http://schemas.microsoft.com/office/drawing/2014/main" xmlns="" id="{7DC9F52E-F995-DC2A-1B3D-3E250538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3578578"/>
            <a:ext cx="3474720" cy="2487108"/>
          </a:xfrm>
          <a:solidFill>
            <a:srgbClr val="EF562D"/>
          </a:solidFill>
        </p:spPr>
        <p:txBody>
          <a:bodyPr/>
          <a:lstStyle/>
          <a:p>
            <a:pPr marL="0" indent="0" algn="ctr">
              <a:buNone/>
            </a:pPr>
            <a:r>
              <a:rPr lang="ro-RO" b="1" dirty="0">
                <a:solidFill>
                  <a:schemeClr val="bg1"/>
                </a:solidFill>
              </a:rPr>
              <a:t>Feed-back-ul oferit este pozitiv</a:t>
            </a:r>
          </a:p>
        </p:txBody>
      </p:sp>
      <p:sp>
        <p:nvSpPr>
          <p:cNvPr id="13" name="Substituent text 12">
            <a:extLst>
              <a:ext uri="{FF2B5EF4-FFF2-40B4-BE49-F238E27FC236}">
                <a16:creationId xmlns:a16="http://schemas.microsoft.com/office/drawing/2014/main" xmlns="" id="{6225D3F0-0D8D-1FFD-2297-6D69BBA08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42578" y="792314"/>
            <a:ext cx="3650605" cy="2487108"/>
          </a:xfrm>
          <a:solidFill>
            <a:srgbClr val="5B7248"/>
          </a:solidFill>
        </p:spPr>
        <p:txBody>
          <a:bodyPr anchor="ctr"/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(Marile) greșeli(le) trebuie discutate cu diplomație</a:t>
            </a:r>
          </a:p>
        </p:txBody>
      </p:sp>
      <p:sp>
        <p:nvSpPr>
          <p:cNvPr id="14" name="Substituent conținut 13">
            <a:extLst>
              <a:ext uri="{FF2B5EF4-FFF2-40B4-BE49-F238E27FC236}">
                <a16:creationId xmlns:a16="http://schemas.microsoft.com/office/drawing/2014/main" xmlns="" id="{8719C24A-384B-CDBB-18D3-D339DB782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42577" y="3574332"/>
            <a:ext cx="3650605" cy="2487108"/>
          </a:xfrm>
          <a:solidFill>
            <a:srgbClr val="5587A2"/>
          </a:solidFill>
        </p:spPr>
        <p:txBody>
          <a:bodyPr/>
          <a:lstStyle/>
          <a:p>
            <a:pPr marL="0" indent="0" algn="ctr">
              <a:buNone/>
            </a:pPr>
            <a:r>
              <a:rPr lang="ro-RO" b="1" dirty="0">
                <a:solidFill>
                  <a:schemeClr val="bg1"/>
                </a:solidFill>
              </a:rPr>
              <a:t>Demonstrează o atitudine pozitivă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4AB33660-0D82-A16B-8280-3B6B4F64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FE3F-BA80-45DA-947F-57FE94E6ECF2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79A10BFE-F147-A8B4-AE74-61ED3591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Workshop</a:t>
            </a:r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BC96976F-0E01-BEDA-987F-5FF14D5A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xmlns="" id="{BD82BDB5-3BF7-2C95-AB8A-A05EB30A51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xmlns="" id="{AB256A5D-B378-938A-DF8F-C8C3F3AD1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7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D607761-2E07-E1FA-A7DA-814DA75F0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Starea de bine ca politică de management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D22421D0-1AA1-B0E4-08CB-92BC417C4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workshop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BCB200BC-DB48-B3E7-43E5-930B360A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A51375D0-F896-2647-68C4-801B2DF31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6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03CAACF0-5AC4-C6A7-BDBE-9974ED59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5881" y="1854502"/>
            <a:ext cx="5120641" cy="3148994"/>
          </a:xfrm>
        </p:spPr>
        <p:txBody>
          <a:bodyPr/>
          <a:lstStyle/>
          <a:p>
            <a:pPr algn="ctr"/>
            <a:r>
              <a:rPr lang="ro-RO" b="1" i="1" dirty="0"/>
              <a:t>Noi</a:t>
            </a:r>
            <a:r>
              <a:rPr lang="ro-RO" b="1" dirty="0"/>
              <a:t> = Rezultate mai bune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5654D1C6-F3D8-2199-3803-9AD897231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1" y="868679"/>
            <a:ext cx="7424927" cy="1855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Obiectiv general</a:t>
            </a:r>
            <a:endParaRPr lang="ro-RO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Îmbunătățirea competențelor de management și de asigurare a stării de bine pentru personal și elevi prin transferul de experiențe și bune practici</a:t>
            </a:r>
            <a:endParaRPr lang="ro-R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5904B3AC-A5FD-596C-8366-25C9F8F9C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2568102"/>
            <a:ext cx="7424928" cy="3421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  <a:latin typeface="+mj-lt"/>
              </a:rPr>
              <a:t>Obiective specifice</a:t>
            </a:r>
            <a:endParaRPr lang="ro-RO" dirty="0">
              <a:solidFill>
                <a:schemeClr val="tx1"/>
              </a:solidFill>
              <a:latin typeface="+mj-lt"/>
            </a:endParaRPr>
          </a:p>
          <a:p>
            <a:pPr marL="174625" indent="-174625" algn="just">
              <a:lnSpc>
                <a:spcPct val="112000"/>
              </a:lnSpc>
              <a:spcAft>
                <a:spcPts val="50"/>
              </a:spcAft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Îmbunătățirea capacității cadrelor didactice cu atribuții manageriale (șefi de catedră/ comisie, diriginți/ profesori pentru învățământul primar/ învățători) de a coordona echipele, contribuind la starea de bine a coechipierilor;</a:t>
            </a:r>
            <a:endParaRPr lang="en-US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74625" indent="-174625" algn="just">
              <a:lnSpc>
                <a:spcPct val="112000"/>
              </a:lnSpc>
              <a:spcAft>
                <a:spcPts val="50"/>
              </a:spcAft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Creșterea rolului cadrelor didactice în asigurarea stării de bine în școli;</a:t>
            </a:r>
            <a:endParaRPr lang="en-US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74625" indent="-174625" algn="just"/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Împărtășirea de exemple de bună practică în domeniul asigurării stării de bine.</a:t>
            </a:r>
            <a:endParaRPr lang="ro-R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4E394100-A9A2-1CCE-D50C-F7E2E6EF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0D9E-36F3-4CC4-8AAD-F1505A335734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73CC69B1-E172-2DD4-755E-A8916FBF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1526C261-02C4-0337-43E8-DB66816E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D762DCED-18D7-81FD-AD18-3FAD0597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A2717817-C29E-8FBC-C1CB-6F094108C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6B086509-1281-468A-AAAC-1BBEDAE757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EA73850-2107-4E65-85FE-EDD3F45FC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F6ED7676-4702-B008-D55F-CC2576195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D2AB8AB1-D95C-8AE6-131F-79F7444BB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3074" name="Picture 2" descr="Secretul lucrului în echipă – PRIME Romania">
            <a:extLst>
              <a:ext uri="{FF2B5EF4-FFF2-40B4-BE49-F238E27FC236}">
                <a16:creationId xmlns:a16="http://schemas.microsoft.com/office/drawing/2014/main" xmlns="" id="{C9AA17A2-B4DC-706C-A0B1-FB1227E2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32" y="1694796"/>
            <a:ext cx="7803917" cy="34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82A0F902-D587-7C03-C101-8F34CB74C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724" y="4260714"/>
            <a:ext cx="3331786" cy="1032093"/>
          </a:xfrm>
        </p:spPr>
        <p:txBody>
          <a:bodyPr anchor="ctr">
            <a:norm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Atingerea unor obiective înalte și îndepărtate</a:t>
            </a: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xmlns="" id="{1B723484-3F8D-DAB8-1535-B8BFA5403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57" y="1653703"/>
            <a:ext cx="3361953" cy="2470488"/>
          </a:xfrm>
        </p:spPr>
        <p:txBody>
          <a:bodyPr>
            <a:normAutofit/>
          </a:bodyPr>
          <a:lstStyle/>
          <a:p>
            <a:r>
              <a:rPr lang="ro-RO" sz="4200" dirty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Lucrul în echipă și construirea echipei</a:t>
            </a:r>
          </a:p>
        </p:txBody>
      </p:sp>
    </p:spTree>
    <p:extLst>
      <p:ext uri="{BB962C8B-B14F-4D97-AF65-F5344CB8AC3E}">
        <p14:creationId xmlns:p14="http://schemas.microsoft.com/office/powerpoint/2010/main" val="402311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tăText 22">
            <a:extLst>
              <a:ext uri="{FF2B5EF4-FFF2-40B4-BE49-F238E27FC236}">
                <a16:creationId xmlns:a16="http://schemas.microsoft.com/office/drawing/2014/main" xmlns="" id="{4E80E7DA-D8BC-4037-CA4F-E67D09E22CDD}"/>
              </a:ext>
            </a:extLst>
          </p:cNvPr>
          <p:cNvSpPr txBox="1"/>
          <p:nvPr/>
        </p:nvSpPr>
        <p:spPr>
          <a:xfrm>
            <a:off x="399672" y="731383"/>
            <a:ext cx="29982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4400" dirty="0">
                <a:solidFill>
                  <a:schemeClr val="bg1"/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8" name="Substituent text 7">
            <a:extLst>
              <a:ext uri="{FF2B5EF4-FFF2-40B4-BE49-F238E27FC236}">
                <a16:creationId xmlns:a16="http://schemas.microsoft.com/office/drawing/2014/main" xmlns="" id="{3B604C32-D837-0738-8ED5-DEE0F5FA8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1" y="1023586"/>
            <a:ext cx="7425271" cy="807720"/>
          </a:xfrm>
        </p:spPr>
        <p:txBody>
          <a:bodyPr anchor="ctr"/>
          <a:lstStyle/>
          <a:p>
            <a:pPr algn="ctr"/>
            <a:r>
              <a:rPr lang="ro-RO" dirty="0">
                <a:solidFill>
                  <a:schemeClr val="tx1"/>
                </a:solidFill>
                <a:latin typeface="+mj-lt"/>
              </a:rPr>
              <a:t>Care sunt cauzele neîndeplinirii obiectivului comun?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395BC0B5-7B91-D4B9-2A24-FF16AABD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A2E-4DE3-4D75-8AEB-D589A9CCDB9F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7ABF27BB-A981-CCDF-8C0A-3AF24248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BCDE6485-5D68-884E-B87E-8EA15036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6" name="Imagine 25">
            <a:extLst>
              <a:ext uri="{FF2B5EF4-FFF2-40B4-BE49-F238E27FC236}">
                <a16:creationId xmlns:a16="http://schemas.microsoft.com/office/drawing/2014/main" xmlns="" id="{76D7D948-721E-97B3-8712-4C11B2951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xmlns="" id="{CEF7D656-3635-D389-DC84-25C287621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17" name="Schemă logică: conector 16">
            <a:extLst>
              <a:ext uri="{FF2B5EF4-FFF2-40B4-BE49-F238E27FC236}">
                <a16:creationId xmlns:a16="http://schemas.microsoft.com/office/drawing/2014/main" xmlns="" id="{D18013EA-FF85-186F-8006-AD101A74BA83}"/>
              </a:ext>
            </a:extLst>
          </p:cNvPr>
          <p:cNvSpPr>
            <a:spLocks noChangeAspect="1"/>
          </p:cNvSpPr>
          <p:nvPr/>
        </p:nvSpPr>
        <p:spPr>
          <a:xfrm>
            <a:off x="5937956" y="2099733"/>
            <a:ext cx="3960000" cy="3960000"/>
          </a:xfrm>
          <a:prstGeom prst="flowChartConnector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1" name="Imagine 10" descr="O imagine care conține nevertebrate&#10;&#10;Descriere generată automat">
            <a:extLst>
              <a:ext uri="{FF2B5EF4-FFF2-40B4-BE49-F238E27FC236}">
                <a16:creationId xmlns:a16="http://schemas.microsoft.com/office/drawing/2014/main" xmlns="" id="{BE7E8059-2963-F30F-9B6E-EBF5E6804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66" y="1642654"/>
            <a:ext cx="3715437" cy="1799510"/>
          </a:xfrm>
          <a:prstGeom prst="rect">
            <a:avLst/>
          </a:prstGeom>
        </p:spPr>
      </p:pic>
      <p:pic>
        <p:nvPicPr>
          <p:cNvPr id="9" name="Substituent conținut 8" descr="O imagine care conține pește, Aripioară, ganoid&#10;&#10;Descriere generată automat">
            <a:extLst>
              <a:ext uri="{FF2B5EF4-FFF2-40B4-BE49-F238E27FC236}">
                <a16:creationId xmlns:a16="http://schemas.microsoft.com/office/drawing/2014/main" xmlns="" id="{B6D2CD07-5A8A-A1FC-D224-9CC3E6529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24" y="4156374"/>
            <a:ext cx="3661863" cy="1369622"/>
          </a:xfrm>
        </p:spPr>
      </p:pic>
      <p:pic>
        <p:nvPicPr>
          <p:cNvPr id="13" name="Imagine 12" descr="O imagine care conține broască, amfibian, Broască adevărată, broască râioasă&#10;&#10;Descriere generată automat">
            <a:extLst>
              <a:ext uri="{FF2B5EF4-FFF2-40B4-BE49-F238E27FC236}">
                <a16:creationId xmlns:a16="http://schemas.microsoft.com/office/drawing/2014/main" xmlns="" id="{BF3F228F-892A-CA3F-C58D-138A3FAE2C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41" y="3538045"/>
            <a:ext cx="3475038" cy="26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0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u 9">
            <a:extLst>
              <a:ext uri="{FF2B5EF4-FFF2-40B4-BE49-F238E27FC236}">
                <a16:creationId xmlns:a16="http://schemas.microsoft.com/office/drawing/2014/main" xmlns="" id="{8FEB53AE-0321-9788-45A5-D5BD7A74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 profesori, facem echipă cu:</a:t>
            </a:r>
          </a:p>
        </p:txBody>
      </p:sp>
      <p:sp>
        <p:nvSpPr>
          <p:cNvPr id="11" name="Substituent conținut 10">
            <a:extLst>
              <a:ext uri="{FF2B5EF4-FFF2-40B4-BE49-F238E27FC236}">
                <a16:creationId xmlns:a16="http://schemas.microsoft.com/office/drawing/2014/main" xmlns="" id="{ACE0FD56-CA6E-4B16-1206-B950E07E3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Elevii (fie că predăm, fie că suntem și diriginte)</a:t>
            </a:r>
          </a:p>
          <a:p>
            <a:r>
              <a:rPr lang="ro-RO" dirty="0"/>
              <a:t>Colegii de cancelarie</a:t>
            </a:r>
          </a:p>
          <a:p>
            <a:r>
              <a:rPr lang="ro-RO" dirty="0"/>
              <a:t>Directorul/ directorii/ inspectorul</a:t>
            </a:r>
          </a:p>
          <a:p>
            <a:r>
              <a:rPr lang="ro-RO" dirty="0"/>
              <a:t>Părinții</a:t>
            </a:r>
          </a:p>
          <a:p>
            <a:r>
              <a:rPr lang="ro-RO" dirty="0"/>
              <a:t>Comunitatea școlii/ locală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xmlns="" id="{53A7CB38-18D5-693D-7C01-EE1C7769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EBDF-9C36-40D4-B08A-53E0B7335877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xmlns="" id="{5019BDB5-E051-9E08-1133-3AF74ADB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xmlns="" id="{C1185A1A-7BDE-17F3-0838-04A2825A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3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CFB3489C-813B-90D6-3908-5994C6CE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13 minute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6E7B34A0-82C0-F0F0-7C59-98F22FE68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Discutați în grupul din care faceți parte cu privire la formele de manifestare a disfuncțiilor din relația cu elevii/ colegii de cancelarie/ managementul școlii/ familia/ comunitatea și la consecințele acestora.</a:t>
            </a:r>
          </a:p>
          <a:p>
            <a:r>
              <a:rPr lang="ro-RO" dirty="0"/>
              <a:t>Identificați minimum două forme de manifestare și minimum câte o consecință pentru fiecare formă identificată</a:t>
            </a:r>
          </a:p>
          <a:p>
            <a:r>
              <a:rPr lang="ro-RO" dirty="0"/>
              <a:t>Timp de lucru: 3 minute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19F39CAC-DB56-C6B1-BFB5-BDD28BFD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9DDA-6057-4CEF-B414-7268DE446D00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1EEECD53-3581-A19D-791B-8B7099D9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52B4F5AF-5067-70A5-A990-4F9BFACF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tăText 22">
            <a:extLst>
              <a:ext uri="{FF2B5EF4-FFF2-40B4-BE49-F238E27FC236}">
                <a16:creationId xmlns:a16="http://schemas.microsoft.com/office/drawing/2014/main" xmlns="" id="{4E80E7DA-D8BC-4037-CA4F-E67D09E22CDD}"/>
              </a:ext>
            </a:extLst>
          </p:cNvPr>
          <p:cNvSpPr txBox="1"/>
          <p:nvPr/>
        </p:nvSpPr>
        <p:spPr>
          <a:xfrm>
            <a:off x="399672" y="731383"/>
            <a:ext cx="29982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4400" dirty="0">
                <a:solidFill>
                  <a:schemeClr val="bg1"/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8" name="Substituent text 7">
            <a:extLst>
              <a:ext uri="{FF2B5EF4-FFF2-40B4-BE49-F238E27FC236}">
                <a16:creationId xmlns:a16="http://schemas.microsoft.com/office/drawing/2014/main" xmlns="" id="{3B604C32-D837-0738-8ED5-DEE0F5FA8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1" y="1023586"/>
            <a:ext cx="7425271" cy="807720"/>
          </a:xfrm>
        </p:spPr>
        <p:txBody>
          <a:bodyPr anchor="ctr"/>
          <a:lstStyle/>
          <a:p>
            <a:pPr algn="ctr"/>
            <a:r>
              <a:rPr lang="ro-RO" dirty="0">
                <a:solidFill>
                  <a:schemeClr val="tx1"/>
                </a:solidFill>
                <a:latin typeface="+mj-lt"/>
              </a:rPr>
              <a:t>De ce nu a funcționat echipa?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395BC0B5-7B91-D4B9-2A24-FF16AABD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A2E-4DE3-4D75-8AEB-D589A9CCDB9F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7ABF27BB-A981-CCDF-8C0A-3AF24248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BCDE6485-5D68-884E-B87E-8EA15036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6" name="Imagine 25">
            <a:extLst>
              <a:ext uri="{FF2B5EF4-FFF2-40B4-BE49-F238E27FC236}">
                <a16:creationId xmlns:a16="http://schemas.microsoft.com/office/drawing/2014/main" xmlns="" id="{76D7D948-721E-97B3-8712-4C11B2951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xmlns="" id="{CEF7D656-3635-D389-DC84-25C287621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17" name="Schemă logică: conector 16">
            <a:extLst>
              <a:ext uri="{FF2B5EF4-FFF2-40B4-BE49-F238E27FC236}">
                <a16:creationId xmlns:a16="http://schemas.microsoft.com/office/drawing/2014/main" xmlns="" id="{D18013EA-FF85-186F-8006-AD101A74BA83}"/>
              </a:ext>
            </a:extLst>
          </p:cNvPr>
          <p:cNvSpPr>
            <a:spLocks noChangeAspect="1"/>
          </p:cNvSpPr>
          <p:nvPr/>
        </p:nvSpPr>
        <p:spPr>
          <a:xfrm>
            <a:off x="5937956" y="2099733"/>
            <a:ext cx="3960000" cy="3960000"/>
          </a:xfrm>
          <a:prstGeom prst="flowChartConnector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1" name="Imagine 10" descr="O imagine care conține nevertebrate&#10;&#10;Descriere generată automat">
            <a:extLst>
              <a:ext uri="{FF2B5EF4-FFF2-40B4-BE49-F238E27FC236}">
                <a16:creationId xmlns:a16="http://schemas.microsoft.com/office/drawing/2014/main" xmlns="" id="{BE7E8059-2963-F30F-9B6E-EBF5E6804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66" y="1642654"/>
            <a:ext cx="3715437" cy="1799510"/>
          </a:xfrm>
          <a:prstGeom prst="rect">
            <a:avLst/>
          </a:prstGeom>
        </p:spPr>
      </p:pic>
      <p:pic>
        <p:nvPicPr>
          <p:cNvPr id="9" name="Substituent conținut 8" descr="O imagine care conține pește, Aripioară, ganoid&#10;&#10;Descriere generată automat">
            <a:extLst>
              <a:ext uri="{FF2B5EF4-FFF2-40B4-BE49-F238E27FC236}">
                <a16:creationId xmlns:a16="http://schemas.microsoft.com/office/drawing/2014/main" xmlns="" id="{B6D2CD07-5A8A-A1FC-D224-9CC3E6529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24" y="4156374"/>
            <a:ext cx="3661863" cy="1369622"/>
          </a:xfrm>
        </p:spPr>
      </p:pic>
      <p:pic>
        <p:nvPicPr>
          <p:cNvPr id="13" name="Imagine 12" descr="O imagine care conține broască, amfibian, Broască adevărată, broască râioasă&#10;&#10;Descriere generată automat">
            <a:extLst>
              <a:ext uri="{FF2B5EF4-FFF2-40B4-BE49-F238E27FC236}">
                <a16:creationId xmlns:a16="http://schemas.microsoft.com/office/drawing/2014/main" xmlns="" id="{BF3F228F-892A-CA3F-C58D-138A3FAE2C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41" y="3538045"/>
            <a:ext cx="3475038" cy="26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7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0E80076D-D3C2-B387-B3C9-DC56754B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trebuie să facem ca o echipă să funcționeze?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BAC243D4-8A60-07F0-AFB9-8038D499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>
                <a:solidFill>
                  <a:schemeClr val="tx1"/>
                </a:solidFill>
              </a:rPr>
              <a:t>Profesorul este un </a:t>
            </a:r>
            <a:r>
              <a:rPr lang="ro-RO" b="1" i="1" dirty="0">
                <a:solidFill>
                  <a:schemeClr val="tx1"/>
                </a:solidFill>
              </a:rPr>
              <a:t>lider</a:t>
            </a:r>
            <a:r>
              <a:rPr lang="ro-RO" dirty="0">
                <a:solidFill>
                  <a:schemeClr val="tx1"/>
                </a:solidFill>
              </a:rPr>
              <a:t>.</a:t>
            </a:r>
          </a:p>
          <a:p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Comunicăm ideile</a:t>
            </a:r>
          </a:p>
          <a:p>
            <a:r>
              <a:rPr lang="ro-RO" dirty="0">
                <a:solidFill>
                  <a:schemeClr val="tx1"/>
                </a:solidFill>
              </a:rPr>
              <a:t>Respectăm și ascultăm</a:t>
            </a:r>
          </a:p>
          <a:p>
            <a:r>
              <a:rPr lang="ro-RO" dirty="0">
                <a:solidFill>
                  <a:schemeClr val="tx1"/>
                </a:solidFill>
              </a:rPr>
              <a:t>Provocăm </a:t>
            </a:r>
            <a:r>
              <a:rPr lang="ro-RO" b="1" i="1" dirty="0">
                <a:solidFill>
                  <a:schemeClr val="tx1"/>
                </a:solidFill>
              </a:rPr>
              <a:t>schimbarea în bine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CD9AF925-861F-940E-C880-228FAFA6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5678-0CCD-4974-8802-B54283732F75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80E598E9-06B4-E3AA-E225-680CFAD8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ECCEBEFF-B5EE-D273-99B9-6709D68E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E5660AA8-D6F5-F4BC-935B-116B4A58D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63EF3A4E-B97A-2BE2-068C-EC08AF4A8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F16FC7D5-97C0-227C-6F11-F28F9FE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Implicarea celor care nu colaborează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xmlns="" id="{62283CFD-C255-2B80-E190-B8E1CEDFE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432108"/>
              </p:ext>
            </p:extLst>
          </p:nvPr>
        </p:nvGraphicFramePr>
        <p:xfrm>
          <a:off x="3869268" y="678688"/>
          <a:ext cx="73152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662">
                  <a:extLst>
                    <a:ext uri="{9D8B030D-6E8A-4147-A177-3AD203B41FA5}">
                      <a16:colId xmlns:a16="http://schemas.microsoft.com/office/drawing/2014/main" xmlns="" val="1782545790"/>
                    </a:ext>
                  </a:extLst>
                </a:gridCol>
                <a:gridCol w="5697538">
                  <a:extLst>
                    <a:ext uri="{9D8B030D-6E8A-4147-A177-3AD203B41FA5}">
                      <a16:colId xmlns:a16="http://schemas.microsoft.com/office/drawing/2014/main" xmlns="" val="901187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>
                          <a:latin typeface="+mj-lt"/>
                        </a:rPr>
                        <a:t>De 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+mj-lt"/>
                        </a:rPr>
                        <a:t>Cum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905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/>
                        <a:t>Nu se consideră important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Îi dăm sarcini și îl sprijinim</a:t>
                      </a:r>
                    </a:p>
                    <a:p>
                      <a:r>
                        <a:rPr lang="ro-RO" dirty="0"/>
                        <a:t>Îi cerem să lucreze cu persoane pe care le agreează</a:t>
                      </a:r>
                    </a:p>
                    <a:p>
                      <a:r>
                        <a:rPr lang="ro-RO" dirty="0"/>
                        <a:t>Îi oferim suport și motivație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64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/>
                        <a:t>Nu împărtășește ideea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Verificăm motivele</a:t>
                      </a:r>
                    </a:p>
                    <a:p>
                      <a:r>
                        <a:rPr lang="ro-RO" dirty="0"/>
                        <a:t>Încercăm să convingem (prezentăm avantajele) </a:t>
                      </a:r>
                    </a:p>
                    <a:p>
                      <a:r>
                        <a:rPr lang="ro-RO" dirty="0"/>
                        <a:t>Îi propunem să își asume altceva</a:t>
                      </a:r>
                    </a:p>
                    <a:p>
                      <a:r>
                        <a:rPr lang="ro-RO" dirty="0"/>
                        <a:t>Îi cerem idei mai bune</a:t>
                      </a:r>
                    </a:p>
                    <a:p>
                      <a:r>
                        <a:rPr lang="ro-RO" dirty="0"/>
                        <a:t>Creăm obiective mai mici (segmentăm pașii)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880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/>
                        <a:t>Nu are încredere în sine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Îi repartizăm sarcini pe care și le asumă ca fiind accesibile</a:t>
                      </a:r>
                    </a:p>
                    <a:p>
                      <a:r>
                        <a:rPr lang="ro-RO" dirty="0"/>
                        <a:t>Monitorizăm activitatea și oferim suport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7973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/>
                        <a:t>Nu îi place echipa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Îi schimbăm echipa</a:t>
                      </a:r>
                    </a:p>
                    <a:p>
                      <a:r>
                        <a:rPr lang="ro-RO" dirty="0"/>
                        <a:t>Îi atribuim sarcini individuale, pentru o vreme</a:t>
                      </a:r>
                    </a:p>
                    <a:p>
                      <a:r>
                        <a:rPr lang="ro-RO" dirty="0"/>
                        <a:t>Comunicăm asertiv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427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/>
                        <a:t>Nu știe cum să facă/ ce are de făcut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Îi oferim posibilitatea să învețe despre ce are de făcut</a:t>
                      </a:r>
                    </a:p>
                    <a:p>
                      <a:r>
                        <a:rPr lang="ro-RO" dirty="0"/>
                        <a:t>Îi facilităm înțelegerea sarcinilor</a:t>
                      </a:r>
                    </a:p>
                    <a:p>
                      <a:r>
                        <a:rPr lang="ro-RO" dirty="0"/>
                        <a:t>Căutăm soluții problemelor/ obiecțiilor pe care le ridică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007057"/>
                  </a:ext>
                </a:extLst>
              </a:tr>
            </a:tbl>
          </a:graphicData>
        </a:graphic>
      </p:graphicFrame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B81FEF3D-4C03-E7FD-853D-E782A625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4D2-C3D6-4E6D-B29D-6AA4B1C156D2}" type="datetime8">
              <a:rPr lang="ro-RO" smtClean="0"/>
              <a:t>29.11.2023 12:35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807509FF-5425-75A1-6EF2-299A7BE7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6DC931EC-7347-3770-6F5C-6D9EF771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B924FFA6-F6AE-60D8-75C2-7A96CC1EB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9AB05A66-53A3-AAF7-C73F-CD7AE93A5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801"/>
      </p:ext>
    </p:extLst>
  </p:cSld>
  <p:clrMapOvr>
    <a:masterClrMapping/>
  </p:clrMapOvr>
</p:sld>
</file>

<file path=ppt/theme/theme1.xml><?xml version="1.0" encoding="utf-8"?>
<a:theme xmlns:a="http://schemas.openxmlformats.org/drawingml/2006/main" name="Cadru">
  <a:themeElements>
    <a:clrScheme name="Particularizare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9999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u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u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TM03457475[[fn=Cadru]]</Template>
  <TotalTime>776</TotalTime>
  <Words>824</Words>
  <Application>Microsoft Office PowerPoint</Application>
  <PresentationFormat>Widescreen</PresentationFormat>
  <Paragraphs>135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Calibri</vt:lpstr>
      <vt:lpstr>Corbel</vt:lpstr>
      <vt:lpstr>Times New Roman</vt:lpstr>
      <vt:lpstr>Wingdings 2</vt:lpstr>
      <vt:lpstr>Cadru</vt:lpstr>
      <vt:lpstr>Starea de bine ca politică de management</vt:lpstr>
      <vt:lpstr>Noi = Rezultate mai bune</vt:lpstr>
      <vt:lpstr>Lucrul în echipă și construirea echipei</vt:lpstr>
      <vt:lpstr>PowerPoint Presentation</vt:lpstr>
      <vt:lpstr>Ca profesori, facem echipă cu:</vt:lpstr>
      <vt:lpstr>13 minute</vt:lpstr>
      <vt:lpstr>PowerPoint Presentation</vt:lpstr>
      <vt:lpstr>Ce trebuie să facem ca o echipă să funcționeze?</vt:lpstr>
      <vt:lpstr>Implicarea celor care nu colaborează</vt:lpstr>
      <vt:lpstr>Liderul</vt:lpstr>
      <vt:lpstr>!</vt:lpstr>
      <vt:lpstr>!</vt:lpstr>
      <vt:lpstr>Ponturi pentru o stare de bine</vt:lpstr>
      <vt:lpstr>Starea de bine ca politică de management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Starea de bine ca politică de management</dc:title>
  <dc:creator>Marian Dobrescu</dc:creator>
  <cp:lastModifiedBy>mihaela</cp:lastModifiedBy>
  <cp:revision>13</cp:revision>
  <dcterms:created xsi:type="dcterms:W3CDTF">2022-11-06T14:31:55Z</dcterms:created>
  <dcterms:modified xsi:type="dcterms:W3CDTF">2023-11-29T10:36:01Z</dcterms:modified>
</cp:coreProperties>
</file>